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3" r:id="rId3"/>
    <p:sldId id="257" r:id="rId4"/>
    <p:sldId id="258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1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247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49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71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34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22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88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0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16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30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11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6593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454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609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330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325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831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92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1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0267" y="1606680"/>
            <a:ext cx="7766936" cy="4035974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Лекция №7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/>
              <a:t>Тақырыбы: Бірлік бағалар мен элементтік сметалық нормалар. Құрылыс жұмыстарының бірыңғай бірлік бағалары</a:t>
            </a:r>
            <a:r>
              <a:rPr lang="ru-RU" dirty="0"/>
              <a:t/>
            </a:r>
            <a:br>
              <a:rPr lang="ru-RU" dirty="0"/>
            </a:br>
            <a:r>
              <a:rPr lang="kk-KZ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17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3152" y="1329910"/>
            <a:ext cx="8946541" cy="597513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61440" y="1412240"/>
            <a:ext cx="9692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/>
              <a:t>Лекция жоспары:</a:t>
            </a:r>
            <a:endParaRPr lang="ru-RU" sz="3200" dirty="0"/>
          </a:p>
          <a:p>
            <a:pPr lvl="0"/>
            <a:r>
              <a:rPr lang="kk-KZ" sz="3200" dirty="0" smtClean="0"/>
              <a:t>1.Элементтік </a:t>
            </a:r>
            <a:r>
              <a:rPr lang="kk-KZ" sz="3200" dirty="0"/>
              <a:t>сметалық нормалар</a:t>
            </a:r>
            <a:endParaRPr lang="ru-RU" sz="3200" dirty="0"/>
          </a:p>
          <a:p>
            <a:pPr lvl="0"/>
            <a:r>
              <a:rPr lang="kk-KZ" sz="3200" dirty="0" smtClean="0"/>
              <a:t>2.Құрылыс </a:t>
            </a:r>
            <a:r>
              <a:rPr lang="kk-KZ" sz="3200" dirty="0"/>
              <a:t>жұмыстарының бірыңғай бірлік бағалары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8764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960" y="345440"/>
            <a:ext cx="11805920" cy="644143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1.	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 smtClean="0"/>
              <a:t>нормалар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сметалық-нормалар</a:t>
            </a:r>
            <a:r>
              <a:rPr lang="ru-RU" dirty="0"/>
              <a:t> (ЭСН)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жұмыстарына</a:t>
            </a:r>
            <a:r>
              <a:rPr lang="ru-RU" dirty="0"/>
              <a:t> </a:t>
            </a:r>
            <a:r>
              <a:rPr lang="ru-RU" dirty="0" err="1"/>
              <a:t>біріңғай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аудандық</a:t>
            </a:r>
            <a:r>
              <a:rPr lang="ru-RU" dirty="0"/>
              <a:t> </a:t>
            </a:r>
            <a:r>
              <a:rPr lang="ru-RU" dirty="0" err="1"/>
              <a:t>бағаларды</a:t>
            </a:r>
            <a:r>
              <a:rPr lang="ru-RU" dirty="0"/>
              <a:t>, 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</a:t>
            </a:r>
            <a:r>
              <a:rPr lang="ru-RU" dirty="0"/>
              <a:t> мен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бағаларды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құрылыстың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түрінің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көлеміне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шығындардың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шамасын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бастапқа</a:t>
            </a:r>
            <a:r>
              <a:rPr lang="ru-RU" dirty="0"/>
              <a:t> </a:t>
            </a:r>
            <a:r>
              <a:rPr lang="ru-RU" dirty="0" err="1"/>
              <a:t>мөлшерлік</a:t>
            </a:r>
            <a:r>
              <a:rPr lang="ru-RU" dirty="0"/>
              <a:t> </a:t>
            </a:r>
            <a:r>
              <a:rPr lang="ru-RU" dirty="0" err="1"/>
              <a:t>құжат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нормалардың</a:t>
            </a:r>
            <a:r>
              <a:rPr lang="ru-RU" dirty="0"/>
              <a:t> </a:t>
            </a:r>
            <a:r>
              <a:rPr lang="ru-RU" dirty="0" err="1"/>
              <a:t>жинағы</a:t>
            </a:r>
            <a:r>
              <a:rPr lang="ru-RU" dirty="0"/>
              <a:t> 16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позициядан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жұмыстың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көлемінің</a:t>
            </a:r>
            <a:r>
              <a:rPr lang="ru-RU" dirty="0"/>
              <a:t> </a:t>
            </a:r>
            <a:r>
              <a:rPr lang="ru-RU" dirty="0" err="1"/>
              <a:t>ресурстар</a:t>
            </a:r>
            <a:r>
              <a:rPr lang="ru-RU" dirty="0"/>
              <a:t> </a:t>
            </a:r>
            <a:r>
              <a:rPr lang="ru-RU" dirty="0" err="1"/>
              <a:t>шығындарының</a:t>
            </a:r>
            <a:r>
              <a:rPr lang="ru-RU" dirty="0"/>
              <a:t> </a:t>
            </a:r>
            <a:r>
              <a:rPr lang="ru-RU" dirty="0" err="1"/>
              <a:t>көрсеткіштерін</a:t>
            </a:r>
            <a:r>
              <a:rPr lang="ru-RU" dirty="0"/>
              <a:t> </a:t>
            </a:r>
            <a:r>
              <a:rPr lang="ru-RU" dirty="0" err="1"/>
              <a:t>қарастырады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қолданыстағы</a:t>
            </a:r>
            <a:r>
              <a:rPr lang="ru-RU" dirty="0"/>
              <a:t> бар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ақының</a:t>
            </a:r>
            <a:r>
              <a:rPr lang="ru-RU" dirty="0"/>
              <a:t> тариф </a:t>
            </a:r>
            <a:r>
              <a:rPr lang="ru-RU" dirty="0" err="1"/>
              <a:t>қойылымдары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өнімділік</a:t>
            </a:r>
            <a:r>
              <a:rPr lang="ru-RU" dirty="0"/>
              <a:t> </a:t>
            </a:r>
            <a:r>
              <a:rPr lang="ru-RU" dirty="0" err="1"/>
              <a:t>нормалары</a:t>
            </a:r>
            <a:r>
              <a:rPr lang="ru-RU" dirty="0"/>
              <a:t> </a:t>
            </a:r>
            <a:r>
              <a:rPr lang="ru-RU" dirty="0" err="1"/>
              <a:t>ескерумен</a:t>
            </a:r>
            <a:r>
              <a:rPr lang="ru-RU" dirty="0"/>
              <a:t> </a:t>
            </a:r>
            <a:r>
              <a:rPr lang="ru-RU" dirty="0" err="1"/>
              <a:t>материалдар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шығындарының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нормалары</a:t>
            </a:r>
            <a:r>
              <a:rPr lang="ru-RU" dirty="0"/>
              <a:t> </a:t>
            </a:r>
            <a:r>
              <a:rPr lang="ru-RU" dirty="0" err="1"/>
              <a:t>есепке</a:t>
            </a:r>
            <a:r>
              <a:rPr lang="ru-RU" dirty="0"/>
              <a:t> </a:t>
            </a:r>
            <a:r>
              <a:rPr lang="ru-RU" dirty="0" err="1"/>
              <a:t>алынады</a:t>
            </a:r>
            <a:r>
              <a:rPr lang="ru-RU" dirty="0"/>
              <a:t>.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</a:t>
            </a:r>
            <a:r>
              <a:rPr lang="ru-RU" dirty="0"/>
              <a:t> </a:t>
            </a:r>
            <a:r>
              <a:rPr lang="ru-RU" dirty="0" err="1"/>
              <a:t>көрсеткіштері</a:t>
            </a:r>
            <a:r>
              <a:rPr lang="ru-RU" dirty="0"/>
              <a:t> </a:t>
            </a:r>
            <a:r>
              <a:rPr lang="ru-RU" dirty="0" err="1"/>
              <a:t>техниканың</a:t>
            </a:r>
            <a:r>
              <a:rPr lang="ru-RU" dirty="0"/>
              <a:t>, </a:t>
            </a:r>
            <a:r>
              <a:rPr lang="ru-RU" dirty="0" err="1"/>
              <a:t>технологияның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өндірісінің</a:t>
            </a:r>
            <a:r>
              <a:rPr lang="ru-RU" dirty="0"/>
              <a:t> </a:t>
            </a:r>
            <a:r>
              <a:rPr lang="ru-RU" dirty="0" err="1"/>
              <a:t>технологиясының</a:t>
            </a:r>
            <a:r>
              <a:rPr lang="ru-RU" dirty="0"/>
              <a:t> </a:t>
            </a:r>
            <a:r>
              <a:rPr lang="ru-RU" dirty="0" err="1"/>
              <a:t>салалық</a:t>
            </a:r>
            <a:r>
              <a:rPr lang="ru-RU" dirty="0"/>
              <a:t> 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көрсететін</a:t>
            </a:r>
            <a:r>
              <a:rPr lang="ru-RU" dirty="0"/>
              <a:t> </a:t>
            </a:r>
            <a:r>
              <a:rPr lang="ru-RU" dirty="0" err="1"/>
              <a:t>орталанған</a:t>
            </a:r>
            <a:r>
              <a:rPr lang="ru-RU" dirty="0"/>
              <a:t> </a:t>
            </a:r>
            <a:r>
              <a:rPr lang="ru-RU" dirty="0" err="1"/>
              <a:t>шамалар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нормаларының</a:t>
            </a:r>
            <a:r>
              <a:rPr lang="ru-RU" dirty="0"/>
              <a:t> </a:t>
            </a:r>
            <a:r>
              <a:rPr lang="ru-RU" dirty="0" err="1"/>
              <a:t>кестедегі</a:t>
            </a:r>
            <a:r>
              <a:rPr lang="ru-RU" dirty="0"/>
              <a:t> </a:t>
            </a:r>
            <a:r>
              <a:rPr lang="ru-RU" dirty="0" err="1"/>
              <a:t>көрсеткіштері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шығындардың</a:t>
            </a:r>
            <a:r>
              <a:rPr lang="ru-RU" dirty="0"/>
              <a:t> </a:t>
            </a:r>
            <a:r>
              <a:rPr lang="ru-RU" dirty="0" err="1"/>
              <a:t>құрамына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өлшем</a:t>
            </a:r>
            <a:r>
              <a:rPr lang="ru-RU" dirty="0"/>
              <a:t> </a:t>
            </a:r>
            <a:r>
              <a:rPr lang="ru-RU" dirty="0" err="1"/>
              <a:t>бірліктің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:</a:t>
            </a:r>
          </a:p>
          <a:p>
            <a:r>
              <a:rPr lang="ru-RU" dirty="0" err="1" smtClean="0"/>
              <a:t>жұмысшылар-құрылысшылардың</a:t>
            </a:r>
            <a:r>
              <a:rPr lang="ru-RU" dirty="0" smtClean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, </a:t>
            </a:r>
            <a:r>
              <a:rPr lang="ru-RU" dirty="0" err="1"/>
              <a:t>адам-сағ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жұмысшылардың</a:t>
            </a:r>
            <a:r>
              <a:rPr lang="ru-RU" dirty="0" smtClean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ақысы</a:t>
            </a:r>
            <a:r>
              <a:rPr lang="ru-RU" dirty="0"/>
              <a:t>, </a:t>
            </a:r>
            <a:r>
              <a:rPr lang="ru-RU" dirty="0" err="1"/>
              <a:t>теңге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машинистердің</a:t>
            </a:r>
            <a:r>
              <a:rPr lang="ru-RU" dirty="0" smtClean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шығыны</a:t>
            </a:r>
            <a:r>
              <a:rPr lang="ru-RU" dirty="0"/>
              <a:t>, </a:t>
            </a:r>
            <a:r>
              <a:rPr lang="ru-RU" dirty="0" err="1"/>
              <a:t>адам-сағат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машиналардың</a:t>
            </a:r>
            <a:r>
              <a:rPr lang="ru-RU" dirty="0"/>
              <a:t> машина </a:t>
            </a:r>
            <a:r>
              <a:rPr lang="ru-RU" dirty="0" err="1"/>
              <a:t>уақытының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</a:t>
            </a:r>
            <a:r>
              <a:rPr lang="ru-RU" dirty="0" err="1"/>
              <a:t>нормасы</a:t>
            </a:r>
            <a:r>
              <a:rPr lang="ru-RU" dirty="0"/>
              <a:t>, </a:t>
            </a:r>
            <a:r>
              <a:rPr lang="ru-RU" dirty="0" err="1"/>
              <a:t>маш-сағ</a:t>
            </a:r>
            <a:r>
              <a:rPr lang="ru-RU" dirty="0"/>
              <a:t>.;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құрылыс</a:t>
            </a:r>
            <a:r>
              <a:rPr lang="ru-RU" dirty="0" smtClean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көмекші</a:t>
            </a:r>
            <a:r>
              <a:rPr lang="ru-RU" dirty="0"/>
              <a:t> </a:t>
            </a:r>
            <a:r>
              <a:rPr lang="ru-RU" dirty="0" err="1"/>
              <a:t>операцияларын</a:t>
            </a:r>
            <a:r>
              <a:rPr lang="ru-RU" dirty="0"/>
              <a:t> </a:t>
            </a:r>
            <a:r>
              <a:rPr lang="ru-RU" dirty="0" err="1"/>
              <a:t>орындайтын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машиналарды</a:t>
            </a:r>
            <a:r>
              <a:rPr lang="ru-RU" dirty="0"/>
              <a:t> </a:t>
            </a:r>
            <a:r>
              <a:rPr lang="ru-RU" dirty="0" err="1"/>
              <a:t>пайдаланудың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</a:t>
            </a:r>
            <a:r>
              <a:rPr lang="ru-RU" dirty="0" err="1"/>
              <a:t>нормасы</a:t>
            </a:r>
            <a:r>
              <a:rPr lang="ru-RU" dirty="0"/>
              <a:t>, </a:t>
            </a:r>
            <a:r>
              <a:rPr lang="ru-RU" dirty="0" err="1"/>
              <a:t>теңге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физикалық</a:t>
            </a:r>
            <a:r>
              <a:rPr lang="ru-RU" dirty="0" smtClean="0"/>
              <a:t> </a:t>
            </a:r>
            <a:r>
              <a:rPr lang="ru-RU" dirty="0" err="1"/>
              <a:t>бірлікте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конструкциялардың</a:t>
            </a:r>
            <a:r>
              <a:rPr lang="ru-RU" dirty="0"/>
              <a:t> </a:t>
            </a:r>
            <a:r>
              <a:rPr lang="ru-RU" dirty="0" err="1"/>
              <a:t>бұйымдар</a:t>
            </a:r>
            <a:r>
              <a:rPr lang="ru-RU" dirty="0"/>
              <a:t> мен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шығындарының</a:t>
            </a:r>
            <a:r>
              <a:rPr lang="ru-RU" dirty="0"/>
              <a:t> </a:t>
            </a:r>
            <a:r>
              <a:rPr lang="ru-RU" dirty="0" err="1"/>
              <a:t>нормасы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басқа</a:t>
            </a:r>
            <a:r>
              <a:rPr lang="ru-RU" dirty="0" smtClean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шығындардың</a:t>
            </a:r>
            <a:r>
              <a:rPr lang="ru-RU" dirty="0"/>
              <a:t> </a:t>
            </a:r>
            <a:r>
              <a:rPr lang="ru-RU" dirty="0" err="1"/>
              <a:t>нормасы</a:t>
            </a:r>
            <a:r>
              <a:rPr lang="ru-RU" dirty="0"/>
              <a:t>, </a:t>
            </a:r>
            <a:r>
              <a:rPr lang="ru-RU" dirty="0" err="1"/>
              <a:t>теңге</a:t>
            </a:r>
            <a:r>
              <a:rPr lang="ru-RU" dirty="0" smtClean="0"/>
              <a:t>.</a:t>
            </a:r>
          </a:p>
          <a:p>
            <a:r>
              <a:rPr lang="kk-KZ" dirty="0"/>
              <a:t>Өлшемнің нақты бірліктері ЭСН-да ресурстарды өлшеудің негізі болады. </a:t>
            </a:r>
            <a:endParaRPr lang="ru-RU" dirty="0"/>
          </a:p>
          <a:p>
            <a:pPr marL="0" indent="0">
              <a:buNone/>
            </a:pPr>
            <a:r>
              <a:rPr lang="kk-KZ" dirty="0" smtClean="0"/>
              <a:t>Элементтік </a:t>
            </a:r>
            <a:r>
              <a:rPr lang="kk-KZ" dirty="0"/>
              <a:t>сметалық норманы анықтау үшін технологиялық карта өңделеді, онда сәйкес жұмыстарды орындаудың технологиялық операциялардың тізімі, қолданылатын машина мен механизмдердің сипаттамасы, норма өлшемінің жұмыстар көлемінің есебі келтірілген.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26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240" y="283430"/>
            <a:ext cx="8831297" cy="5975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50240" y="132080"/>
            <a:ext cx="1203495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4960" y="349250"/>
            <a:ext cx="110947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	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жұмыстарының</a:t>
            </a:r>
            <a:r>
              <a:rPr lang="ru-RU" dirty="0"/>
              <a:t> </a:t>
            </a:r>
            <a:r>
              <a:rPr lang="ru-RU" dirty="0" err="1"/>
              <a:t>біріңғай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бағалары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Біріңғай</a:t>
            </a:r>
            <a:r>
              <a:rPr lang="ru-RU" dirty="0"/>
              <a:t> </a:t>
            </a:r>
            <a:r>
              <a:rPr lang="ru-RU" dirty="0" err="1"/>
              <a:t>аудандық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жұмыстардың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көлемінің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шығындардың</a:t>
            </a:r>
            <a:r>
              <a:rPr lang="ru-RU" dirty="0"/>
              <a:t> </a:t>
            </a:r>
            <a:r>
              <a:rPr lang="ru-RU" dirty="0" err="1"/>
              <a:t>шамасын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 (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).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аудан</a:t>
            </a:r>
            <a:r>
              <a:rPr lang="ru-RU" dirty="0"/>
              <a:t> </a:t>
            </a:r>
            <a:r>
              <a:rPr lang="ru-RU" dirty="0" err="1"/>
              <a:t>аймақта</a:t>
            </a:r>
            <a:r>
              <a:rPr lang="ru-RU" dirty="0"/>
              <a:t> </a:t>
            </a:r>
            <a:r>
              <a:rPr lang="ru-RU" dirty="0" err="1"/>
              <a:t>қолдануға</a:t>
            </a:r>
            <a:r>
              <a:rPr lang="ru-RU" dirty="0"/>
              <a:t> </a:t>
            </a:r>
            <a:r>
              <a:rPr lang="ru-RU" dirty="0" err="1"/>
              <a:t>ұсынылады</a:t>
            </a:r>
            <a:r>
              <a:rPr lang="ru-RU" dirty="0"/>
              <a:t> (</a:t>
            </a:r>
            <a:r>
              <a:rPr lang="ru-RU" dirty="0" err="1"/>
              <a:t>аудандық</a:t>
            </a:r>
            <a:r>
              <a:rPr lang="ru-RU" dirty="0"/>
              <a:t>). </a:t>
            </a:r>
            <a:r>
              <a:rPr lang="ru-RU" dirty="0" err="1"/>
              <a:t>Біріңғай</a:t>
            </a:r>
            <a:r>
              <a:rPr lang="ru-RU" dirty="0"/>
              <a:t> </a:t>
            </a:r>
            <a:r>
              <a:rPr lang="ru-RU" dirty="0" err="1"/>
              <a:t>аудандық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жұмыстарының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құнын</a:t>
            </a:r>
            <a:r>
              <a:rPr lang="ru-RU" dirty="0"/>
              <a:t> </a:t>
            </a:r>
            <a:r>
              <a:rPr lang="ru-RU" dirty="0" err="1"/>
              <a:t>анықтауға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құнының</a:t>
            </a:r>
            <a:r>
              <a:rPr lang="ru-RU" dirty="0"/>
              <a:t> 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мөлшерлерін</a:t>
            </a:r>
            <a:r>
              <a:rPr lang="ru-RU" dirty="0"/>
              <a:t>, </a:t>
            </a:r>
            <a:r>
              <a:rPr lang="ru-RU" dirty="0" err="1"/>
              <a:t>прейскуранттарды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келісім</a:t>
            </a:r>
            <a:r>
              <a:rPr lang="ru-RU" dirty="0"/>
              <a:t> </a:t>
            </a:r>
            <a:r>
              <a:rPr lang="ru-RU" dirty="0" err="1"/>
              <a:t>бағаларды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де </a:t>
            </a:r>
            <a:r>
              <a:rPr lang="ru-RU" dirty="0" err="1"/>
              <a:t>орындалған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жұмыстарға</a:t>
            </a:r>
            <a:r>
              <a:rPr lang="ru-RU" dirty="0"/>
              <a:t> </a:t>
            </a:r>
            <a:r>
              <a:rPr lang="ru-RU" dirty="0" err="1"/>
              <a:t>есептесуге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</a:p>
          <a:p>
            <a:r>
              <a:rPr lang="ru-RU" dirty="0"/>
              <a:t>	БАББ </a:t>
            </a:r>
            <a:r>
              <a:rPr lang="ru-RU" dirty="0" err="1"/>
              <a:t>жинақтар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өңделген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аталуы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нөмірлері</a:t>
            </a:r>
            <a:r>
              <a:rPr lang="ru-RU" dirty="0"/>
              <a:t>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</a:t>
            </a:r>
            <a:r>
              <a:rPr lang="ru-RU" dirty="0"/>
              <a:t> </a:t>
            </a:r>
            <a:r>
              <a:rPr lang="ru-RU" dirty="0" err="1"/>
              <a:t>жинағында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нөмірлеріне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.</a:t>
            </a:r>
          </a:p>
          <a:p>
            <a:r>
              <a:rPr lang="ru-RU" dirty="0"/>
              <a:t>	БАББ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құрылысты</a:t>
            </a:r>
            <a:r>
              <a:rPr lang="ru-RU" dirty="0"/>
              <a:t>, </a:t>
            </a:r>
            <a:r>
              <a:rPr lang="ru-RU" dirty="0" err="1"/>
              <a:t>қолданыстағы</a:t>
            </a:r>
            <a:r>
              <a:rPr lang="ru-RU" dirty="0"/>
              <a:t> бар </a:t>
            </a:r>
            <a:r>
              <a:rPr lang="ru-RU" dirty="0" err="1"/>
              <a:t>өндірістерді</a:t>
            </a:r>
            <a:r>
              <a:rPr lang="ru-RU" dirty="0"/>
              <a:t>, </a:t>
            </a:r>
            <a:r>
              <a:rPr lang="ru-RU" dirty="0" err="1"/>
              <a:t>ғимараттар</a:t>
            </a:r>
            <a:r>
              <a:rPr lang="ru-RU" dirty="0"/>
              <a:t> мен </a:t>
            </a:r>
            <a:r>
              <a:rPr lang="ru-RU" dirty="0" err="1"/>
              <a:t>үймереттерді</a:t>
            </a:r>
            <a:r>
              <a:rPr lang="ru-RU" dirty="0"/>
              <a:t> </a:t>
            </a:r>
            <a:r>
              <a:rPr lang="ru-RU" dirty="0" err="1"/>
              <a:t>кеңейту</a:t>
            </a:r>
            <a:r>
              <a:rPr lang="ru-RU" dirty="0"/>
              <a:t>, </a:t>
            </a:r>
            <a:r>
              <a:rPr lang="ru-RU" dirty="0" err="1"/>
              <a:t>жаңғырту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жаңғыртуды</a:t>
            </a:r>
            <a:r>
              <a:rPr lang="ru-RU" dirty="0"/>
              <a:t> </a:t>
            </a:r>
            <a:r>
              <a:rPr lang="ru-RU" dirty="0" err="1"/>
              <a:t>жобалауға</a:t>
            </a:r>
            <a:r>
              <a:rPr lang="ru-RU" dirty="0"/>
              <a:t> </a:t>
            </a:r>
            <a:r>
              <a:rPr lang="ru-RU" dirty="0" err="1"/>
              <a:t>қолдануға</a:t>
            </a:r>
            <a:r>
              <a:rPr lang="ru-RU" dirty="0"/>
              <a:t> </a:t>
            </a:r>
            <a:r>
              <a:rPr lang="ru-RU" dirty="0" err="1"/>
              <a:t>ұсынылады</a:t>
            </a:r>
            <a:r>
              <a:rPr lang="ru-RU" dirty="0"/>
              <a:t>. </a:t>
            </a:r>
          </a:p>
          <a:p>
            <a:r>
              <a:rPr lang="ru-RU" dirty="0"/>
              <a:t>	</a:t>
            </a:r>
          </a:p>
          <a:p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көбіне</a:t>
            </a:r>
            <a:r>
              <a:rPr lang="ru-RU" dirty="0"/>
              <a:t> </a:t>
            </a:r>
            <a:r>
              <a:rPr lang="ru-RU" dirty="0" err="1"/>
              <a:t>тасымалдайтын</a:t>
            </a:r>
            <a:r>
              <a:rPr lang="ru-RU" dirty="0"/>
              <a:t> </a:t>
            </a:r>
            <a:r>
              <a:rPr lang="ru-RU" dirty="0" err="1"/>
              <a:t>матераилдарды</a:t>
            </a:r>
            <a:r>
              <a:rPr lang="ru-RU" dirty="0"/>
              <a:t> </a:t>
            </a:r>
            <a:r>
              <a:rPr lang="ru-RU" dirty="0" err="1"/>
              <a:t>қолданумен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материалдық</a:t>
            </a:r>
            <a:r>
              <a:rPr lang="ru-RU" dirty="0"/>
              <a:t> </a:t>
            </a:r>
            <a:r>
              <a:rPr lang="ru-RU" dirty="0" err="1"/>
              <a:t>ресурстардың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түрін</a:t>
            </a:r>
            <a:r>
              <a:rPr lang="ru-RU" dirty="0"/>
              <a:t> </a:t>
            </a:r>
            <a:r>
              <a:rPr lang="ru-RU" dirty="0" err="1"/>
              <a:t>ескереді</a:t>
            </a:r>
            <a:r>
              <a:rPr lang="ru-RU" dirty="0"/>
              <a:t>.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тасымалдайтын</a:t>
            </a:r>
            <a:r>
              <a:rPr lang="ru-RU" dirty="0"/>
              <a:t> </a:t>
            </a:r>
            <a:r>
              <a:rPr lang="ru-RU" dirty="0" err="1"/>
              <a:t>материлдардың</a:t>
            </a:r>
            <a:r>
              <a:rPr lang="ru-RU" dirty="0"/>
              <a:t>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шығындарын</a:t>
            </a:r>
            <a:r>
              <a:rPr lang="ru-RU" dirty="0"/>
              <a:t> </a:t>
            </a:r>
            <a:r>
              <a:rPr lang="ru-RU" dirty="0" err="1"/>
              <a:t>ескермейді</a:t>
            </a:r>
            <a:r>
              <a:rPr lang="ru-RU" dirty="0"/>
              <a:t>. </a:t>
            </a:r>
          </a:p>
          <a:p>
            <a:r>
              <a:rPr lang="ru-RU" dirty="0" err="1"/>
              <a:t>Жергілікі</a:t>
            </a:r>
            <a:r>
              <a:rPr lang="ru-RU" dirty="0"/>
              <a:t> </a:t>
            </a:r>
            <a:r>
              <a:rPr lang="ru-RU" dirty="0" err="1"/>
              <a:t>материалдарға</a:t>
            </a:r>
            <a:r>
              <a:rPr lang="ru-RU" dirty="0"/>
              <a:t> </a:t>
            </a:r>
            <a:r>
              <a:rPr lang="ru-RU" dirty="0" err="1"/>
              <a:t>жататындар</a:t>
            </a:r>
            <a:r>
              <a:rPr lang="ru-RU" dirty="0"/>
              <a:t>:</a:t>
            </a:r>
          </a:p>
          <a:p>
            <a:r>
              <a:rPr lang="ru-RU" dirty="0" err="1"/>
              <a:t>кірпіш</a:t>
            </a:r>
            <a:r>
              <a:rPr lang="ru-RU" dirty="0"/>
              <a:t> пен черепица, </a:t>
            </a:r>
            <a:r>
              <a:rPr lang="ru-RU" dirty="0" err="1"/>
              <a:t>тас</a:t>
            </a:r>
            <a:r>
              <a:rPr lang="ru-RU" dirty="0"/>
              <a:t>, </a:t>
            </a:r>
            <a:r>
              <a:rPr lang="ru-RU" dirty="0" err="1"/>
              <a:t>қиыршық</a:t>
            </a:r>
            <a:r>
              <a:rPr lang="ru-RU" dirty="0"/>
              <a:t> </a:t>
            </a:r>
            <a:r>
              <a:rPr lang="ru-RU" dirty="0" err="1"/>
              <a:t>тас</a:t>
            </a:r>
            <a:r>
              <a:rPr lang="ru-RU" dirty="0"/>
              <a:t>, </a:t>
            </a:r>
            <a:r>
              <a:rPr lang="ru-RU" dirty="0" err="1"/>
              <a:t>ұсақ</a:t>
            </a:r>
            <a:r>
              <a:rPr lang="ru-RU" dirty="0"/>
              <a:t> </a:t>
            </a:r>
            <a:r>
              <a:rPr lang="ru-RU" dirty="0" err="1"/>
              <a:t>тас</a:t>
            </a:r>
            <a:r>
              <a:rPr lang="ru-RU" dirty="0"/>
              <a:t>, балласт (</a:t>
            </a:r>
            <a:r>
              <a:rPr lang="ru-RU" dirty="0" err="1"/>
              <a:t>құм</a:t>
            </a:r>
            <a:r>
              <a:rPr lang="ru-RU" dirty="0"/>
              <a:t>, </a:t>
            </a:r>
            <a:r>
              <a:rPr lang="ru-RU" dirty="0" err="1"/>
              <a:t>қыршық</a:t>
            </a:r>
            <a:r>
              <a:rPr lang="ru-RU" dirty="0"/>
              <a:t>, </a:t>
            </a:r>
            <a:r>
              <a:rPr lang="ru-RU" dirty="0" err="1"/>
              <a:t>ұсақ</a:t>
            </a:r>
            <a:r>
              <a:rPr lang="ru-RU" dirty="0"/>
              <a:t>), шлак, </a:t>
            </a:r>
            <a:r>
              <a:rPr lang="ru-RU" dirty="0" err="1"/>
              <a:t>құм</a:t>
            </a:r>
            <a:r>
              <a:rPr lang="ru-RU" dirty="0"/>
              <a:t>, </a:t>
            </a:r>
            <a:r>
              <a:rPr lang="ru-RU" dirty="0" err="1"/>
              <a:t>шлакблоктар</a:t>
            </a:r>
            <a:r>
              <a:rPr lang="ru-RU" dirty="0"/>
              <a:t>, бетон, </a:t>
            </a:r>
            <a:r>
              <a:rPr lang="ru-RU" dirty="0" err="1"/>
              <a:t>темірбетон</a:t>
            </a:r>
            <a:r>
              <a:rPr lang="ru-RU" dirty="0"/>
              <a:t>, пенобетон, керамзитобетон, гипсобетон </a:t>
            </a:r>
            <a:r>
              <a:rPr lang="ru-RU" dirty="0" err="1"/>
              <a:t>бұйымдары</a:t>
            </a:r>
            <a:r>
              <a:rPr lang="ru-RU" dirty="0"/>
              <a:t>, бетон мен </a:t>
            </a:r>
            <a:r>
              <a:rPr lang="ru-RU" dirty="0" err="1"/>
              <a:t>ерітінділер</a:t>
            </a:r>
            <a:r>
              <a:rPr lang="ru-RU" dirty="0"/>
              <a:t>,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жұмыстарға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асфальтобетон </a:t>
            </a:r>
            <a:r>
              <a:rPr lang="ru-RU" dirty="0" err="1"/>
              <a:t>қоспалары</a:t>
            </a:r>
            <a:r>
              <a:rPr lang="ru-RU" dirty="0"/>
              <a:t>, дренаж </a:t>
            </a:r>
            <a:r>
              <a:rPr lang="ru-RU" dirty="0" err="1"/>
              <a:t>керамикалық</a:t>
            </a:r>
            <a:r>
              <a:rPr lang="ru-RU" dirty="0"/>
              <a:t> </a:t>
            </a:r>
            <a:r>
              <a:rPr lang="ru-RU" dirty="0" err="1"/>
              <a:t>құбырлар</a:t>
            </a:r>
            <a:r>
              <a:rPr lang="ru-RU" dirty="0"/>
              <a:t>,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жұмыстарының</a:t>
            </a:r>
            <a:r>
              <a:rPr lang="ru-RU" dirty="0"/>
              <a:t> </a:t>
            </a:r>
            <a:r>
              <a:rPr lang="ru-RU" dirty="0" err="1"/>
              <a:t>материалдары</a:t>
            </a:r>
            <a:r>
              <a:rPr lang="ru-RU" dirty="0"/>
              <a:t>, </a:t>
            </a:r>
            <a:r>
              <a:rPr lang="ru-RU" dirty="0" err="1"/>
              <a:t>өсімдік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, </a:t>
            </a:r>
            <a:r>
              <a:rPr lang="ru-RU" dirty="0" err="1"/>
              <a:t>ағаштар</a:t>
            </a:r>
            <a:r>
              <a:rPr lang="ru-RU" dirty="0"/>
              <a:t>, </a:t>
            </a:r>
            <a:r>
              <a:rPr lang="ru-RU" dirty="0" err="1"/>
              <a:t>шөп</a:t>
            </a:r>
            <a:r>
              <a:rPr lang="ru-RU" dirty="0"/>
              <a:t>, су, камышит </a:t>
            </a:r>
            <a:r>
              <a:rPr lang="ru-RU" dirty="0" err="1"/>
              <a:t>плиталары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19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73270"/>
            <a:ext cx="8946541" cy="632057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kk-KZ" b="1" dirty="0"/>
              <a:t>Бақылау сұрақтары:</a:t>
            </a: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kk-KZ" dirty="0"/>
              <a:t>Элементтік сметалық нормалардың тағайындалуы.</a:t>
            </a: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kk-KZ" dirty="0"/>
              <a:t>ЭСН құрамы.</a:t>
            </a: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kk-KZ" dirty="0"/>
              <a:t>ЭСН анықтау үшін не қажет?</a:t>
            </a: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kk-KZ" dirty="0"/>
              <a:t>БАББ тағайындалуы.</a:t>
            </a: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kk-KZ" dirty="0"/>
              <a:t>БАББ құрамы.</a:t>
            </a:r>
            <a:endParaRPr lang="ru-RU" dirty="0"/>
          </a:p>
          <a:p>
            <a:pPr marL="457200" lvl="0" indent="-457200">
              <a:buFont typeface="+mj-lt"/>
              <a:buAutoNum type="arabicPeriod"/>
            </a:pPr>
            <a:r>
              <a:rPr lang="kk-KZ" dirty="0"/>
              <a:t>БАББ қолдану ережелері.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92977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5769</TotalTime>
  <Words>46</Words>
  <Application>Microsoft Office PowerPoint</Application>
  <PresentationFormat>Широкоэкранный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Tw Cen MT</vt:lpstr>
      <vt:lpstr>Капля</vt:lpstr>
      <vt:lpstr>Лекция №7   Тақырыбы: Бірлік бағалар мен элементтік сметалық нормалар. Құрылыс жұмыстарының бірыңғай бірлік бағалары  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Тақырыбы : Құрылыстың сметалық құны. Құрылыс жинақтау жұмыстарының  сметалық құны</dc:title>
  <dc:creator>Aser</dc:creator>
  <cp:lastModifiedBy>Aser</cp:lastModifiedBy>
  <cp:revision>11</cp:revision>
  <dcterms:created xsi:type="dcterms:W3CDTF">2019-12-17T18:09:27Z</dcterms:created>
  <dcterms:modified xsi:type="dcterms:W3CDTF">2019-12-21T18:54:19Z</dcterms:modified>
</cp:coreProperties>
</file>